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8" r:id="rId2"/>
    <p:sldId id="348" r:id="rId3"/>
    <p:sldId id="349" r:id="rId4"/>
    <p:sldId id="259" r:id="rId5"/>
    <p:sldId id="340" r:id="rId6"/>
    <p:sldId id="256" r:id="rId7"/>
    <p:sldId id="257" r:id="rId8"/>
    <p:sldId id="341" r:id="rId9"/>
    <p:sldId id="337" r:id="rId10"/>
    <p:sldId id="260" r:id="rId11"/>
    <p:sldId id="302" r:id="rId12"/>
    <p:sldId id="261" r:id="rId13"/>
    <p:sldId id="303" r:id="rId14"/>
    <p:sldId id="304" r:id="rId15"/>
    <p:sldId id="305" r:id="rId16"/>
    <p:sldId id="262" r:id="rId17"/>
    <p:sldId id="263" r:id="rId18"/>
    <p:sldId id="264" r:id="rId19"/>
    <p:sldId id="265" r:id="rId20"/>
    <p:sldId id="266" r:id="rId21"/>
    <p:sldId id="267" r:id="rId22"/>
    <p:sldId id="306" r:id="rId23"/>
    <p:sldId id="268" r:id="rId24"/>
    <p:sldId id="269" r:id="rId25"/>
    <p:sldId id="270" r:id="rId26"/>
    <p:sldId id="271" r:id="rId27"/>
    <p:sldId id="272" r:id="rId28"/>
    <p:sldId id="274" r:id="rId29"/>
    <p:sldId id="275" r:id="rId30"/>
    <p:sldId id="276" r:id="rId31"/>
    <p:sldId id="279" r:id="rId32"/>
    <p:sldId id="323" r:id="rId33"/>
    <p:sldId id="324" r:id="rId34"/>
    <p:sldId id="280" r:id="rId35"/>
    <p:sldId id="325" r:id="rId36"/>
    <p:sldId id="326" r:id="rId37"/>
    <p:sldId id="273" r:id="rId38"/>
    <p:sldId id="307" r:id="rId39"/>
    <p:sldId id="282" r:id="rId40"/>
    <p:sldId id="327" r:id="rId41"/>
    <p:sldId id="288" r:id="rId42"/>
    <p:sldId id="322" r:id="rId43"/>
    <p:sldId id="289" r:id="rId44"/>
    <p:sldId id="351" r:id="rId45"/>
    <p:sldId id="284" r:id="rId46"/>
    <p:sldId id="328" r:id="rId47"/>
    <p:sldId id="285" r:id="rId48"/>
    <p:sldId id="286" r:id="rId49"/>
    <p:sldId id="287" r:id="rId50"/>
    <p:sldId id="290" r:id="rId51"/>
    <p:sldId id="308" r:id="rId52"/>
    <p:sldId id="291" r:id="rId53"/>
    <p:sldId id="292" r:id="rId54"/>
    <p:sldId id="293" r:id="rId55"/>
    <p:sldId id="294" r:id="rId56"/>
    <p:sldId id="295" r:id="rId57"/>
    <p:sldId id="296" r:id="rId58"/>
    <p:sldId id="297" r:id="rId59"/>
    <p:sldId id="298" r:id="rId60"/>
    <p:sldId id="320" r:id="rId61"/>
    <p:sldId id="329" r:id="rId62"/>
    <p:sldId id="342" r:id="rId63"/>
    <p:sldId id="343" r:id="rId64"/>
    <p:sldId id="344" r:id="rId65"/>
    <p:sldId id="345" r:id="rId66"/>
    <p:sldId id="346" r:id="rId67"/>
    <p:sldId id="347" r:id="rId68"/>
    <p:sldId id="330" r:id="rId69"/>
    <p:sldId id="331" r:id="rId70"/>
    <p:sldId id="332" r:id="rId71"/>
    <p:sldId id="333" r:id="rId72"/>
    <p:sldId id="334" r:id="rId73"/>
    <p:sldId id="335" r:id="rId74"/>
    <p:sldId id="336" r:id="rId75"/>
    <p:sldId id="309" r:id="rId76"/>
    <p:sldId id="311" r:id="rId77"/>
    <p:sldId id="312" r:id="rId78"/>
    <p:sldId id="313" r:id="rId79"/>
    <p:sldId id="317" r:id="rId80"/>
    <p:sldId id="314" r:id="rId81"/>
    <p:sldId id="315" r:id="rId82"/>
    <p:sldId id="316" r:id="rId83"/>
    <p:sldId id="318" r:id="rId84"/>
    <p:sldId id="319" r:id="rId85"/>
    <p:sldId id="321" r:id="rId86"/>
    <p:sldId id="310" r:id="rId87"/>
    <p:sldId id="299" r:id="rId88"/>
    <p:sldId id="338" r:id="rId89"/>
    <p:sldId id="339" r:id="rId90"/>
    <p:sldId id="301" r:id="rId91"/>
    <p:sldId id="350" r:id="rId92"/>
    <p:sldId id="352" r:id="rId93"/>
    <p:sldId id="283" r:id="rId94"/>
    <p:sldId id="277" r:id="rId95"/>
    <p:sldId id="278" r:id="rId96"/>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75" autoAdjust="0"/>
  </p:normalViewPr>
  <p:slideViewPr>
    <p:cSldViewPr snapToGrid="0" snapToObjects="1">
      <p:cViewPr varScale="1">
        <p:scale>
          <a:sx n="76" d="100"/>
          <a:sy n="76" d="100"/>
        </p:scale>
        <p:origin x="-2464" y="-12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mperialviolet.org/2013/06/27/botchingpfs.html" TargetMode="External"/><Relationship Id="rId4" Type="http://schemas.openxmlformats.org/officeDocument/2006/relationships/hyperlink" Target="http://www.metzdowd.com/pipermail/cryptography/2013-September/017323.html" TargetMode="External"/><Relationship Id="rId5" Type="http://schemas.openxmlformats.org/officeDocument/2006/relationships/hyperlink" Target="http://bugs.debian.org/cgi-bin/bugreport.cgi?bug=676563" TargetMode="External"/><Relationship Id="rId6" Type="http://schemas.openxmlformats.org/officeDocument/2006/relationships/hyperlink" Target="http://nmav.gnutls.org/2011/12/price-to-pay-for-perfect-forward.html"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pages.uoregon.edu/joe/hardlook/hard-look.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entropykey.co.uk/shop/" TargetMode="External"/><Relationship Id="rId4" Type="http://schemas.openxmlformats.org/officeDocument/2006/relationships/hyperlink" Target="http://egd.sourceforge.net/"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threatpost.com/second-nsa-crypto-tool-found-in-rsa-bsafe/10514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ietf.org/mail-archive/web/tls/current/msg12563.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rt.openssl.org/Ticket/Display.html?user=guest&amp;pass=guest&amp;id=2771"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4" Type="http://schemas.openxmlformats.org/officeDocument/2006/relationships/hyperlink" Target="https://www.facebook.com/notes/protect-the-graph/the-current-state-of-smtp-starttls-deployment/1453015901605223"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cryptome.org/2013/07/mining-pgp-keyservers.ht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 Id="rId3" Type="http://schemas.openxmlformats.org/officeDocument/2006/relationships/hyperlink" Target="http://www.symantec.com/content/en/us/enterprise/white_papers/b-wp_ecc.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323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Alice:</a:t>
            </a:r>
            <a:r>
              <a:rPr lang="de-DE" baseline="0" dirty="0" smtClean="0"/>
              <a:t> p </a:t>
            </a:r>
            <a:r>
              <a:rPr lang="de-DE" baseline="0" dirty="0" err="1" smtClean="0"/>
              <a:t>is</a:t>
            </a:r>
            <a:r>
              <a:rPr lang="de-DE" baseline="0" dirty="0" smtClean="0"/>
              <a:t> a prime, </a:t>
            </a:r>
            <a:r>
              <a:rPr lang="de-DE" baseline="0" dirty="0" err="1" smtClean="0"/>
              <a:t>g</a:t>
            </a:r>
            <a:r>
              <a:rPr lang="de-DE" baseline="0" dirty="0" smtClean="0"/>
              <a:t> = </a:t>
            </a:r>
            <a:r>
              <a:rPr lang="de-DE" baseline="0" dirty="0" err="1" smtClean="0"/>
              <a:t>base</a:t>
            </a:r>
            <a:r>
              <a:rPr lang="de-DE" baseline="0" dirty="0" smtClean="0"/>
              <a:t> ( a </a:t>
            </a:r>
            <a:r>
              <a:rPr lang="de-DE" baseline="0" dirty="0" err="1" smtClean="0"/>
              <a:t>secret</a:t>
            </a:r>
            <a:r>
              <a:rPr lang="de-DE" baseline="0" dirty="0" smtClean="0"/>
              <a:t> integer)</a:t>
            </a:r>
          </a:p>
          <a:p>
            <a:r>
              <a:rPr lang="de-DE" baseline="0" dirty="0" smtClean="0"/>
              <a:t>Bob: </a:t>
            </a:r>
            <a:r>
              <a:rPr lang="de-DE" baseline="0" dirty="0" err="1" smtClean="0"/>
              <a:t>secret</a:t>
            </a:r>
            <a:r>
              <a:rPr lang="de-DE" baseline="0" dirty="0" smtClean="0"/>
              <a:t> </a:t>
            </a:r>
            <a:r>
              <a:rPr lang="de-DE" baseline="0" dirty="0" err="1" smtClean="0"/>
              <a:t>interger</a:t>
            </a:r>
            <a:r>
              <a:rPr lang="de-DE" baseline="0" dirty="0" smtClean="0"/>
              <a:t> b, </a:t>
            </a:r>
            <a:endParaRPr lang="de-DE" dirty="0"/>
          </a:p>
        </p:txBody>
      </p:sp>
    </p:spTree>
    <p:extLst>
      <p:ext uri="{BB962C8B-B14F-4D97-AF65-F5344CB8AC3E}">
        <p14:creationId xmlns:p14="http://schemas.microsoft.com/office/powerpoint/2010/main" val="1124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By both parties!</a:t>
            </a:r>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Best example I have found for this one is to base the regular case around</a:t>
            </a:r>
            <a:r>
              <a:rPr lang="en-US" dirty="0" smtClean="0"/>
              <a:t/>
            </a:r>
            <a:br>
              <a:rPr lang="en-US" dirty="0" smtClean="0"/>
            </a:br>
            <a:r>
              <a:rPr lang="en-US" sz="2200" b="0" i="0" dirty="0" smtClean="0">
                <a:effectLst/>
                <a:latin typeface="Lucida Grande"/>
                <a:ea typeface="Lucida Grande"/>
                <a:cs typeface="Lucida Grande"/>
                <a:sym typeface="Lucida Grande"/>
              </a:rPr>
              <a:t>RSA, and explain that it is just like any other public key operation:</a:t>
            </a:r>
            <a:r>
              <a:rPr lang="en-US" dirty="0" smtClean="0"/>
              <a:t/>
            </a:r>
            <a:br>
              <a:rPr lang="en-US" dirty="0" smtClean="0"/>
            </a:br>
            <a:r>
              <a:rPr lang="en-US" sz="2200" b="0" i="0" dirty="0" smtClean="0">
                <a:effectLst/>
                <a:latin typeface="Lucida Grande"/>
                <a:ea typeface="Lucida Grande"/>
                <a:cs typeface="Lucida Grande"/>
                <a:sym typeface="Lucida Grande"/>
              </a:rPr>
              <a:t>there's a public key associated with a cert, and that public key is</a:t>
            </a:r>
            <a:r>
              <a:rPr lang="en-US" dirty="0" smtClean="0"/>
              <a:t/>
            </a:r>
            <a:br>
              <a:rPr lang="en-US" dirty="0" smtClean="0"/>
            </a:br>
            <a:r>
              <a:rPr lang="en-US" sz="2200" b="0" i="0" dirty="0" smtClean="0">
                <a:effectLst/>
                <a:latin typeface="Lucida Grande"/>
                <a:ea typeface="Lucida Grande"/>
                <a:cs typeface="Lucida Grande"/>
                <a:sym typeface="Lucida Grande"/>
              </a:rPr>
              <a:t>consistently used for key exchange.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Then talk about the ephemeral case. Might want to mention the fact that</a:t>
            </a:r>
            <a:r>
              <a:rPr lang="en-US" dirty="0" smtClean="0"/>
              <a:t/>
            </a:r>
            <a:br>
              <a:rPr lang="en-US" dirty="0" smtClean="0"/>
            </a:br>
            <a:r>
              <a:rPr lang="en-US" sz="2200" b="0" i="0" dirty="0" smtClean="0">
                <a:effectLst/>
                <a:latin typeface="Lucida Grande"/>
                <a:ea typeface="Lucida Grande"/>
                <a:cs typeface="Lucida Grande"/>
                <a:sym typeface="Lucida Grande"/>
              </a:rPr>
              <a:t>if you're not careful, you can end up with weak ephemeral keys (e.g.,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https://www.imperialviolet.org/2013/06/27/botchingpfs.html</a:t>
            </a:r>
            <a:r>
              <a:rPr lang="en-US" dirty="0" smtClean="0"/>
              <a:t/>
            </a:r>
            <a:br>
              <a:rPr lang="en-US" dirty="0" smtClean="0"/>
            </a:br>
            <a:r>
              <a:rPr lang="en-US" sz="2200" b="0" i="0" dirty="0" smtClean="0">
                <a:effectLst/>
                <a:latin typeface="Lucida Grande"/>
                <a:ea typeface="Lucida Grande"/>
                <a:cs typeface="Lucida Grande"/>
                <a:sym typeface="Lucida Grande"/>
                <a:hlinkClick r:id="rId4"/>
              </a:rPr>
              <a:t>http://www.metzdowd.com/pipermail/cryptography/2013-September/017323.html</a:t>
            </a:r>
            <a:r>
              <a:rPr lang="en-US" dirty="0" smtClean="0"/>
              <a:t/>
            </a:r>
            <a:br>
              <a:rPr lang="en-US" dirty="0" smtClean="0"/>
            </a:br>
            <a:r>
              <a:rPr lang="en-US" sz="2200" b="0" i="0" dirty="0" smtClean="0">
                <a:effectLst/>
                <a:latin typeface="Lucida Grande"/>
                <a:ea typeface="Lucida Grande"/>
                <a:cs typeface="Lucida Grande"/>
                <a:sym typeface="Lucida Grande"/>
                <a:hlinkClick r:id="rId5"/>
              </a:rPr>
              <a:t>http://bugs.debian.org/cgi-bin/bugreport.cgi?bug=676563</a:t>
            </a:r>
            <a:r>
              <a:rPr lang="en-US" dirty="0" smtClean="0"/>
              <a:t/>
            </a:r>
            <a:br>
              <a:rPr lang="en-US" dirty="0" smtClean="0"/>
            </a:br>
            <a:r>
              <a:rPr lang="en-US" sz="2200" b="0" i="0" dirty="0" smtClean="0">
                <a:effectLst/>
                <a:latin typeface="Lucida Grande"/>
                <a:ea typeface="Lucida Grande"/>
                <a:cs typeface="Lucida Grande"/>
                <a:sym typeface="Lucida Grande"/>
                <a:hlinkClick r:id="rId6"/>
              </a:rPr>
              <a:t>http://nmav.gnutls.org/2011/12/price-to-pay-for-perfect-forward.html</a:t>
            </a:r>
            <a:r>
              <a:rPr lang="en-US" dirty="0" smtClean="0"/>
              <a:t/>
            </a:r>
            <a:br>
              <a:rPr lang="en-US" dirty="0" smtClean="0"/>
            </a:br>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Joe:</a:t>
            </a:r>
          </a:p>
          <a:p>
            <a:endParaRPr lang="fr-BE" dirty="0" smtClean="0"/>
          </a:p>
          <a:p>
            <a:r>
              <a:rPr lang="en-US" sz="2200" b="0" i="0" dirty="0" smtClean="0">
                <a:effectLst/>
                <a:latin typeface="Lucida Grande"/>
                <a:ea typeface="Lucida Grande"/>
                <a:cs typeface="Lucida Grande"/>
                <a:sym typeface="Lucida Grande"/>
              </a:rPr>
              <a:t>Big fan of the </a:t>
            </a:r>
            <a:r>
              <a:rPr lang="en-US" sz="2200" b="0" i="0" dirty="0" err="1" smtClean="0">
                <a:effectLst/>
                <a:latin typeface="Lucida Grande"/>
                <a:ea typeface="Lucida Grande"/>
                <a:cs typeface="Lucida Grande"/>
                <a:sym typeface="Lucida Grande"/>
              </a:rPr>
              <a:t>Qualys</a:t>
            </a:r>
            <a:r>
              <a:rPr lang="en-US" sz="2200" b="0" i="0" dirty="0" smtClean="0">
                <a:effectLst/>
                <a:latin typeface="Lucida Grande"/>
                <a:ea typeface="Lucida Grande"/>
                <a:cs typeface="Lucida Grande"/>
                <a:sym typeface="Lucida Grande"/>
              </a:rPr>
              <a:t> SSL Tester (lots of SSL installs are really awful,</a:t>
            </a:r>
            <a:r>
              <a:rPr lang="en-US" dirty="0" smtClean="0"/>
              <a:t/>
            </a:r>
            <a:br>
              <a:rPr lang="en-US" dirty="0" smtClean="0"/>
            </a:br>
            <a:r>
              <a:rPr lang="en-US" sz="2200" b="0" i="0" dirty="0" smtClean="0">
                <a:effectLst/>
                <a:latin typeface="Lucida Grande"/>
                <a:ea typeface="Lucida Grande"/>
                <a:cs typeface="Lucida Grande"/>
                <a:sym typeface="Lucida Grande"/>
              </a:rPr>
              <a:t>a point I attempted to make in an earlier talk,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http://pages.uoregon.edu/joe/hardlook/hard-look.pdf</a:t>
            </a:r>
            <a:r>
              <a:rPr lang="en-US" sz="2200" b="0" i="0" dirty="0" smtClean="0">
                <a:effectLst/>
                <a:latin typeface="Lucida Grande"/>
                <a:ea typeface="Lucida Grande"/>
                <a:cs typeface="Lucida Grande"/>
                <a:sym typeface="Lucida Grande"/>
              </a:rPr>
              <a:t>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Encourage folks to migrate to TLS 1.2 (get the heck off of TLS 1.0 and</a:t>
            </a:r>
            <a:r>
              <a:rPr lang="en-US" dirty="0" smtClean="0"/>
              <a:t/>
            </a:r>
            <a:br>
              <a:rPr lang="en-US" dirty="0" smtClean="0"/>
            </a:br>
            <a:r>
              <a:rPr lang="en-US" sz="2200" b="0" i="0" dirty="0" smtClean="0">
                <a:effectLst/>
                <a:latin typeface="Lucida Grande"/>
                <a:ea typeface="Lucida Grande"/>
                <a:cs typeface="Lucida Grande"/>
                <a:sym typeface="Lucida Grande"/>
              </a:rPr>
              <a:t>earlier!): can't do CGM unless on TLS 1.2. </a:t>
            </a:r>
            <a:r>
              <a:rPr lang="en-US" sz="2200" b="0" i="0" dirty="0" err="1" smtClean="0">
                <a:effectLst/>
                <a:latin typeface="Lucida Grande"/>
                <a:ea typeface="Lucida Grande"/>
                <a:cs typeface="Lucida Grande"/>
                <a:sym typeface="Lucida Grande"/>
              </a:rPr>
              <a:t>Contast</a:t>
            </a:r>
            <a:r>
              <a:rPr lang="en-US" sz="2200" b="0" i="0" dirty="0" smtClean="0">
                <a:effectLst/>
                <a:latin typeface="Lucida Grande"/>
                <a:ea typeface="Lucida Grande"/>
                <a:cs typeface="Lucida Grande"/>
                <a:sym typeface="Lucida Grande"/>
              </a:rPr>
              <a:t> TLS 1.2 vs. earlier</a:t>
            </a:r>
            <a:r>
              <a:rPr lang="en-US" dirty="0" smtClean="0"/>
              <a:t/>
            </a:r>
            <a:br>
              <a:rPr lang="en-US" dirty="0" smtClean="0"/>
            </a:br>
            <a:r>
              <a:rPr lang="en-US" sz="2200" b="0" i="0" dirty="0" smtClean="0">
                <a:effectLst/>
                <a:latin typeface="Lucida Grande"/>
                <a:ea typeface="Lucida Grande"/>
                <a:cs typeface="Lucida Grande"/>
                <a:sym typeface="Lucida Grande"/>
              </a:rPr>
              <a:t>versions as shown on slide 68 of my talk...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Also want to make sure that folks are running the latest version of Apache</a:t>
            </a:r>
            <a:r>
              <a:rPr lang="en-US" dirty="0" smtClean="0"/>
              <a:t/>
            </a:r>
            <a:br>
              <a:rPr lang="en-US" dirty="0" smtClean="0"/>
            </a:br>
            <a:r>
              <a:rPr lang="en-US" sz="2200" b="0" i="0" dirty="0" smtClean="0">
                <a:effectLst/>
                <a:latin typeface="Lucida Grande"/>
                <a:ea typeface="Lucida Grande"/>
                <a:cs typeface="Lucida Grande"/>
                <a:sym typeface="Lucida Grande"/>
              </a:rPr>
              <a:t>(or NGINX or whatever)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This may be a challenge if you're using RedHat5, for example...</a:t>
            </a:r>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Strategies for getting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 Bribe a </a:t>
            </a:r>
            <a:r>
              <a:rPr lang="en-US" sz="2200" b="0" i="0" dirty="0" err="1" smtClean="0">
                <a:effectLst/>
                <a:latin typeface="Lucida Grande"/>
                <a:ea typeface="Lucida Grande"/>
                <a:cs typeface="Lucida Grande"/>
                <a:sym typeface="Lucida Grande"/>
              </a:rPr>
              <a:t>sysadmin</a:t>
            </a:r>
            <a:r>
              <a:rPr lang="en-US" sz="2200" b="0" i="0" dirty="0" smtClean="0">
                <a:effectLst/>
                <a:latin typeface="Lucida Grande"/>
                <a:ea typeface="Lucida Grande"/>
                <a:cs typeface="Lucida Grande"/>
                <a:sym typeface="Lucida Grande"/>
              </a:rPr>
              <a:t> (particularly easy if the same cert and private</a:t>
            </a:r>
            <a:r>
              <a:rPr lang="en-US" dirty="0" smtClean="0"/>
              <a:t/>
            </a:r>
            <a:br>
              <a:rPr lang="en-US" dirty="0" smtClean="0"/>
            </a:br>
            <a:r>
              <a:rPr lang="en-US" sz="2200" b="0" i="0" dirty="0" smtClean="0">
                <a:effectLst/>
                <a:latin typeface="Lucida Grande"/>
                <a:ea typeface="Lucida Grande"/>
                <a:cs typeface="Lucida Grande"/>
                <a:sym typeface="Lucida Grande"/>
              </a:rPr>
              <a:t>      key is used on multiple systems, multiplying the population of</a:t>
            </a:r>
            <a:r>
              <a:rPr lang="en-US" dirty="0" smtClean="0"/>
              <a:t/>
            </a:r>
            <a:br>
              <a:rPr lang="en-US" dirty="0" smtClean="0"/>
            </a:br>
            <a:r>
              <a:rPr lang="en-US" sz="2200" b="0" i="0" dirty="0" smtClean="0">
                <a:effectLst/>
                <a:latin typeface="Lucida Grande"/>
                <a:ea typeface="Lucida Grande"/>
                <a:cs typeface="Lucida Grande"/>
                <a:sym typeface="Lucida Grande"/>
              </a:rPr>
              <a:t>      potentially corruptible system administrators)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 Get court order compelling its production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 Exploit a technical vulnerability (such as </a:t>
            </a:r>
            <a:r>
              <a:rPr lang="en-US" sz="2200" b="0" i="0" dirty="0" err="1" smtClean="0">
                <a:effectLst/>
                <a:latin typeface="Lucida Grande"/>
                <a:ea typeface="Lucida Grande"/>
                <a:cs typeface="Lucida Grande"/>
                <a:sym typeface="Lucida Grande"/>
              </a:rPr>
              <a:t>Heartbleed</a:t>
            </a:r>
            <a:r>
              <a:rPr lang="en-US" sz="2200" b="0" i="0" dirty="0" smtClean="0">
                <a:effectLst/>
                <a:latin typeface="Lucida Grande"/>
                <a:ea typeface="Lucida Grande"/>
                <a:cs typeface="Lucida Grande"/>
                <a:sym typeface="Lucida Grande"/>
              </a:rPr>
              <a:t>) to get</a:t>
            </a:r>
            <a:r>
              <a:rPr lang="en-US" dirty="0" smtClean="0"/>
              <a:t/>
            </a:r>
            <a:br>
              <a:rPr lang="en-US" dirty="0" smtClean="0"/>
            </a:br>
            <a:r>
              <a:rPr lang="en-US" sz="2200" b="0" i="0" dirty="0" smtClean="0">
                <a:effectLst/>
                <a:latin typeface="Lucida Grande"/>
                <a:ea typeface="Lucida Grande"/>
                <a:cs typeface="Lucida Grande"/>
                <a:sym typeface="Lucida Grande"/>
              </a:rPr>
              <a:t>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 Pick it up off </a:t>
            </a:r>
            <a:r>
              <a:rPr lang="en-US" sz="2200" b="0" i="0" dirty="0" err="1" smtClean="0">
                <a:effectLst/>
                <a:latin typeface="Lucida Grande"/>
                <a:ea typeface="Lucida Grande"/>
                <a:cs typeface="Lucida Grande"/>
                <a:sym typeface="Lucida Grande"/>
              </a:rPr>
              <a:t>unecrypted</a:t>
            </a:r>
            <a:r>
              <a:rPr lang="en-US" sz="2200" b="0" i="0" dirty="0" smtClean="0">
                <a:effectLst/>
                <a:latin typeface="Lucida Grande"/>
                <a:ea typeface="Lucida Grande"/>
                <a:cs typeface="Lucida Grande"/>
                <a:sym typeface="Lucida Grande"/>
              </a:rPr>
              <a:t> backups (if not password protected)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e) Infect the system admin's workstation, then pick it up from there</a:t>
            </a:r>
            <a:r>
              <a:rPr lang="en-US" dirty="0" smtClean="0"/>
              <a:t/>
            </a:r>
            <a:br>
              <a:rPr lang="en-US" dirty="0" smtClean="0"/>
            </a:br>
            <a:r>
              <a:rPr lang="en-US" sz="2200" b="0" i="0" dirty="0" smtClean="0">
                <a:effectLst/>
                <a:latin typeface="Lucida Grande"/>
                <a:ea typeface="Lucida Grande"/>
                <a:cs typeface="Lucida Grande"/>
                <a:sym typeface="Lucida Grande"/>
              </a:rPr>
              <a:t>      once you have the system admin's credentials (and, if needed, the</a:t>
            </a:r>
            <a:r>
              <a:rPr lang="en-US" dirty="0" smtClean="0"/>
              <a:t/>
            </a:r>
            <a:br>
              <a:rPr lang="en-US" dirty="0" smtClean="0"/>
            </a:br>
            <a:r>
              <a:rPr lang="en-US" sz="2200" b="0" i="0" dirty="0" smtClean="0">
                <a:effectLst/>
                <a:latin typeface="Lucida Grande"/>
                <a:ea typeface="Lucida Grande"/>
                <a:cs typeface="Lucida Grande"/>
                <a:sym typeface="Lucida Grande"/>
              </a:rPr>
              <a:t>      password for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[same cartoon]</a:t>
            </a:r>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Do you want to mention ECDHE by name, too?</a:t>
            </a:r>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Only widely available stream cipher these days is RC4, and it's not</a:t>
            </a:r>
            <a:r>
              <a:rPr lang="en-US" dirty="0" smtClean="0"/>
              <a:t/>
            </a:r>
            <a:br>
              <a:rPr lang="en-US" dirty="0" smtClean="0"/>
            </a:br>
            <a:r>
              <a:rPr lang="en-US" sz="2200" b="0" i="0" dirty="0" smtClean="0">
                <a:effectLst/>
                <a:latin typeface="Lucida Grande"/>
                <a:ea typeface="Lucida Grande"/>
                <a:cs typeface="Lucida Grande"/>
                <a:sym typeface="Lucida Grande"/>
              </a:rPr>
              <a:t>   secure (see my crypto BCP talk at slides 62-68)</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mention GCM mode?</a:t>
            </a:r>
          </a:p>
          <a:p>
            <a:endParaRPr lang="en-US" sz="2200" b="0" i="0" dirty="0" smtClean="0">
              <a:effectLst/>
              <a:latin typeface="Lucida Grande"/>
              <a:ea typeface="Lucida Grande"/>
              <a:cs typeface="Lucida Grande"/>
              <a:sym typeface="Lucida Grande"/>
            </a:endParaRPr>
          </a:p>
          <a:p>
            <a:endParaRPr lang="en-US" sz="2200" b="0" i="0" dirty="0" smtClean="0">
              <a:effectLst/>
              <a:latin typeface="Lucida Grande"/>
              <a:ea typeface="Lucida Grande"/>
              <a:cs typeface="Lucida Grande"/>
              <a:sym typeface="Lucida Grande"/>
            </a:endParaRPr>
          </a:p>
          <a:p>
            <a:r>
              <a:rPr lang="en-US"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en-US" dirty="0" smtClean="0"/>
          </a:p>
          <a:p>
            <a:r>
              <a:rPr lang="en-US" dirty="0" smtClean="0"/>
              <a:t>Different block cipher modes of operation can have significantly different performance and efficiency characteristics, even when used with the same block cipher. GCM can take full advantage of parallel processing, and an implementation can make efficient use of an instruction pipeline or a hardware pipeline. In contrast, the Cipher block chaining (CBC) mode of operation incurs significant pipeline stalls that hamper its efficiency and performance.</a:t>
            </a:r>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Great little product: </a:t>
            </a:r>
            <a:r>
              <a:rPr lang="en-US" sz="2200" b="0" i="0" dirty="0" smtClean="0">
                <a:effectLst/>
                <a:latin typeface="Lucida Grande"/>
                <a:ea typeface="Lucida Grande"/>
                <a:cs typeface="Lucida Grande"/>
                <a:sym typeface="Lucida Grande"/>
                <a:hlinkClick r:id="rId3"/>
              </a:rPr>
              <a:t>http://www.entropykey.co.uk/shop/</a:t>
            </a:r>
            <a:r>
              <a:rPr lang="en-US" sz="2200" b="0" i="0" dirty="0" smtClean="0">
                <a:effectLst/>
                <a:latin typeface="Lucida Grande"/>
                <a:ea typeface="Lucida Grande"/>
                <a:cs typeface="Lucida Grande"/>
                <a:sym typeface="Lucida Grande"/>
              </a:rPr>
              <a:t> (but bummer it's</a:t>
            </a:r>
            <a:r>
              <a:rPr lang="en-US" dirty="0" smtClean="0"/>
              <a:t/>
            </a:r>
            <a:br>
              <a:rPr lang="en-US" dirty="0" smtClean="0"/>
            </a:br>
            <a:r>
              <a:rPr lang="en-US" sz="2200" b="0" i="0" dirty="0" smtClean="0">
                <a:effectLst/>
                <a:latin typeface="Lucida Grande"/>
                <a:ea typeface="Lucida Grande"/>
                <a:cs typeface="Lucida Grande"/>
                <a:sym typeface="Lucida Grande"/>
              </a:rPr>
              <a:t>   backordered)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Thoughts about </a:t>
            </a:r>
            <a:r>
              <a:rPr lang="en-US" sz="2200" b="0" i="0" dirty="0" smtClean="0">
                <a:effectLst/>
                <a:latin typeface="Lucida Grande"/>
                <a:ea typeface="Lucida Grande"/>
                <a:cs typeface="Lucida Grande"/>
                <a:sym typeface="Lucida Grande"/>
                <a:hlinkClick r:id="rId4"/>
              </a:rPr>
              <a:t>http://egd.sourceforge.net/</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Dual EC_DRBG is officially deprecated even by RSA itself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And then, of course, there was Extended Random,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http://threatpost.com/second-nsa-crypto-tool-found-in-rsa-bsafe/105143</a:t>
            </a:r>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
            </a:r>
            <a:br>
              <a:rPr lang="en-US" dirty="0" smtClean="0"/>
            </a:br>
            <a:r>
              <a:rPr lang="en-US" sz="2200" b="0" i="0" dirty="0" smtClean="0">
                <a:effectLst/>
                <a:latin typeface="Lucida Grande"/>
                <a:ea typeface="Lucida Grande"/>
                <a:cs typeface="Lucida Grande"/>
                <a:sym typeface="Lucida Grande"/>
              </a:rPr>
              <a:t>   Do you want to discuss the scarce alternatives to NIST crypto</a:t>
            </a:r>
            <a:r>
              <a:rPr lang="en-US" dirty="0" smtClean="0"/>
              <a:t/>
            </a:r>
            <a:br>
              <a:rPr lang="en-US" dirty="0" smtClean="0"/>
            </a:br>
            <a:r>
              <a:rPr lang="en-US" sz="2200" b="0" i="0" dirty="0" smtClean="0">
                <a:effectLst/>
                <a:latin typeface="Lucida Grande"/>
                <a:ea typeface="Lucida Grande"/>
                <a:cs typeface="Lucida Grande"/>
                <a:sym typeface="Lucida Grande"/>
              </a:rPr>
              <a:t>   algorithms at some point? (e.g., see  slides 32-46)</a:t>
            </a:r>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  Other implementation flaws: see my talk at 77-89</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Might want to mention </a:t>
            </a:r>
            <a:r>
              <a:rPr lang="en-US" sz="2200" b="0" i="0" dirty="0" err="1" smtClean="0">
                <a:effectLst/>
                <a:latin typeface="Lucida Grande"/>
                <a:ea typeface="Lucida Grande"/>
                <a:cs typeface="Lucida Grande"/>
                <a:sym typeface="Lucida Grande"/>
              </a:rPr>
              <a:t>Schneier's</a:t>
            </a:r>
            <a:r>
              <a:rPr lang="en-US" sz="2200" b="0" i="0" dirty="0" smtClean="0">
                <a:effectLst/>
                <a:latin typeface="Lucida Grande"/>
                <a:ea typeface="Lucida Grande"/>
                <a:cs typeface="Lucida Grande"/>
                <a:sym typeface="Lucida Grande"/>
              </a:rPr>
              <a:t> "Mile High Pole" fallacy,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http://www.ietf.org/mail-archive/web/tls/current/msg12563.html</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Very hard to distinguish "honest accidental flaws" from intentionally</a:t>
            </a:r>
            <a:r>
              <a:rPr lang="en-US" dirty="0" smtClean="0"/>
              <a:t/>
            </a:r>
            <a:br>
              <a:rPr lang="en-US" dirty="0" smtClean="0"/>
            </a:br>
            <a:r>
              <a:rPr lang="en-US" sz="2200" b="0" i="0" dirty="0" smtClean="0">
                <a:effectLst/>
                <a:latin typeface="Lucida Grande"/>
                <a:ea typeface="Lucida Grande"/>
                <a:cs typeface="Lucida Grande"/>
                <a:sym typeface="Lucida Grande"/>
              </a:rPr>
              <a:t>   introduced vulnerabilities.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Bottom line: hard to know what and who to trust.</a:t>
            </a:r>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It would be nice if the </a:t>
            </a:r>
            <a:r>
              <a:rPr lang="en-US" sz="2200" b="0" i="0" dirty="0" err="1" smtClean="0">
                <a:effectLst/>
                <a:latin typeface="Lucida Grande"/>
                <a:ea typeface="Lucida Grande"/>
                <a:cs typeface="Lucida Grande"/>
                <a:sym typeface="Lucida Grande"/>
              </a:rPr>
              <a:t>symetric</a:t>
            </a:r>
            <a:r>
              <a:rPr lang="en-US" sz="2200" b="0" i="0" dirty="0" smtClean="0">
                <a:effectLst/>
                <a:latin typeface="Lucida Grande"/>
                <a:ea typeface="Lucida Grande"/>
                <a:cs typeface="Lucida Grande"/>
                <a:sym typeface="Lucida Grande"/>
              </a:rPr>
              <a:t> and </a:t>
            </a:r>
            <a:r>
              <a:rPr lang="en-US" sz="2200" b="0" i="0" dirty="0" err="1" smtClean="0">
                <a:effectLst/>
                <a:latin typeface="Lucida Grande"/>
                <a:ea typeface="Lucida Grande"/>
                <a:cs typeface="Lucida Grande"/>
                <a:sym typeface="Lucida Grande"/>
              </a:rPr>
              <a:t>asymetric</a:t>
            </a:r>
            <a:r>
              <a:rPr lang="en-US" sz="2200" b="0" i="0" dirty="0" smtClean="0">
                <a:effectLst/>
                <a:latin typeface="Lucida Grande"/>
                <a:ea typeface="Lucida Grande"/>
                <a:cs typeface="Lucida Grande"/>
                <a:sym typeface="Lucida Grande"/>
              </a:rPr>
              <a:t> crypto had comparable</a:t>
            </a:r>
            <a:r>
              <a:rPr lang="en-US" dirty="0" smtClean="0"/>
              <a:t/>
            </a:r>
            <a:br>
              <a:rPr lang="en-US" dirty="0" smtClean="0"/>
            </a:br>
            <a:r>
              <a:rPr lang="en-US" sz="2200" b="0" i="0" dirty="0" smtClean="0">
                <a:effectLst/>
                <a:latin typeface="Lucida Grande"/>
                <a:ea typeface="Lucida Grande"/>
                <a:cs typeface="Lucida Grande"/>
                <a:sym typeface="Lucida Grande"/>
              </a:rPr>
              <a:t>   strength, eh? :-;</a:t>
            </a:r>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Loop on the table!!</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DEMO!!</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a:t>
            </a:r>
            <a:r>
              <a:rPr lang="en-US" baseline="0" dirty="0" smtClean="0"/>
              <a:t> to do with cipher suite of NSA</a:t>
            </a:r>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Balance between </a:t>
            </a:r>
            <a:r>
              <a:rPr lang="en-US" sz="2200" b="1" i="0" u="sng" dirty="0" err="1" smtClean="0">
                <a:effectLst/>
                <a:latin typeface="Lucida Grande"/>
                <a:ea typeface="Lucida Grande"/>
                <a:cs typeface="Lucida Grande"/>
                <a:sym typeface="Lucida Grande"/>
              </a:rPr>
              <a:t>compatibliy</a:t>
            </a:r>
            <a:r>
              <a:rPr lang="en-US" sz="2200" b="1" i="0" u="sng" dirty="0" smtClean="0">
                <a:effectLst/>
                <a:latin typeface="Lucida Grande"/>
                <a:ea typeface="Lucida Grande"/>
                <a:cs typeface="Lucida Grande"/>
                <a:sym typeface="Lucida Grande"/>
              </a:rPr>
              <a:t> and </a:t>
            </a:r>
            <a:r>
              <a:rPr lang="en-US" sz="2200" b="1" i="0" u="sng" dirty="0" err="1" smtClean="0">
                <a:effectLst/>
                <a:latin typeface="Lucida Grande"/>
                <a:ea typeface="Lucida Grande"/>
                <a:cs typeface="Lucida Grande"/>
                <a:sym typeface="Lucida Grande"/>
              </a:rPr>
              <a:t>strenght</a:t>
            </a: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Camellia or AES</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r>
              <a:rPr lang="en-US" sz="2200" b="1" i="0" u="sng" dirty="0" smtClean="0">
                <a:effectLst/>
                <a:latin typeface="Lucida Grande"/>
                <a:ea typeface="Lucida Grande"/>
                <a:cs typeface="Lucida Grande"/>
                <a:sym typeface="Lucida Grande"/>
              </a:rPr>
              <a:t>)</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SSLCompression</a:t>
            </a:r>
            <a:r>
              <a:rPr lang="en-US" baseline="0" dirty="0" smtClean="0"/>
              <a:t> -&gt; Prime attack</a:t>
            </a:r>
            <a:endParaRPr lang="en-US" dirty="0"/>
          </a:p>
        </p:txBody>
      </p:sp>
    </p:spTree>
    <p:extLst>
      <p:ext uri="{BB962C8B-B14F-4D97-AF65-F5344CB8AC3E}">
        <p14:creationId xmlns:p14="http://schemas.microsoft.com/office/powerpoint/2010/main" val="1142178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b="1" u="sng" dirty="0" smtClean="0"/>
              <a:t>Our Guide HAS a section…</a:t>
            </a:r>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to </a:t>
            </a:r>
            <a:r>
              <a:rPr lang="en-US" dirty="0" err="1" smtClean="0"/>
              <a:t>SSLLabs</a:t>
            </a:r>
            <a:r>
              <a:rPr lang="en-US" dirty="0" smtClean="0"/>
              <a:t>…</a:t>
            </a:r>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Note that the version you're using may not be part of the mainline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GnuPG</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distro</a:t>
            </a:r>
            <a:r>
              <a:rPr lang="en-US" sz="2200" b="0" i="0" dirty="0" smtClean="0">
                <a:effectLst/>
                <a:latin typeface="Lucida Grande"/>
                <a:ea typeface="Lucida Grande"/>
                <a:cs typeface="Lucida Grande"/>
                <a:sym typeface="Lucida Grande"/>
              </a:rPr>
              <a:t> (at least I couldn't find it on the GPG web site)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Show doing an elliptic curve key, too?</a:t>
            </a:r>
          </a:p>
          <a:p>
            <a:endParaRPr lang="en-US" sz="2200" b="0" i="0" dirty="0" smtClean="0">
              <a:effectLst/>
              <a:latin typeface="Lucida Grande"/>
              <a:ea typeface="Lucida Grande"/>
              <a:cs typeface="Lucida Grande"/>
              <a:sym typeface="Lucida Grande"/>
            </a:endParaRPr>
          </a:p>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Beware that some folks harvest social graphs from key signings on</a:t>
            </a:r>
            <a:r>
              <a:rPr lang="en-US" dirty="0" smtClean="0"/>
              <a:t/>
            </a:r>
            <a:br>
              <a:rPr lang="en-US" dirty="0" smtClean="0"/>
            </a:br>
            <a:r>
              <a:rPr lang="en-US" sz="2200" b="0" i="0" dirty="0" smtClean="0">
                <a:effectLst/>
                <a:latin typeface="Lucida Grande"/>
                <a:ea typeface="Lucida Grande"/>
                <a:cs typeface="Lucida Grande"/>
                <a:sym typeface="Lucida Grande"/>
              </a:rPr>
              <a:t>   public </a:t>
            </a:r>
            <a:r>
              <a:rPr lang="en-US" sz="2200" b="0" i="0" dirty="0" err="1" smtClean="0">
                <a:effectLst/>
                <a:latin typeface="Lucida Grande"/>
                <a:ea typeface="Lucida Grande"/>
                <a:cs typeface="Lucida Grande"/>
                <a:sym typeface="Lucida Grande"/>
              </a:rPr>
              <a:t>keyservers</a:t>
            </a:r>
            <a:r>
              <a:rPr lang="en-US" sz="2200" b="0" i="0" dirty="0" smtClean="0">
                <a:effectLst/>
                <a:latin typeface="Lucida Grande"/>
                <a:ea typeface="Lucida Grande"/>
                <a:cs typeface="Lucida Grande"/>
                <a:sym typeface="Lucida Grande"/>
              </a:rPr>
              <a:t> (e.g.,</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http://cryptome.org/2013/07/mining-pgp-keyservers.htm</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Truecrypt</a:t>
            </a:r>
            <a:r>
              <a:rPr lang="en-US" sz="2200" b="0" i="0" dirty="0" smtClean="0">
                <a:effectLst/>
                <a:latin typeface="Lucida Grande"/>
                <a:ea typeface="Lucida Grande"/>
                <a:cs typeface="Lucida Grande"/>
                <a:sym typeface="Lucida Grande"/>
              </a:rPr>
              <a:t> reference: check. Something </a:t>
            </a:r>
            <a:r>
              <a:rPr lang="en-US" sz="2200" b="0" i="0" dirty="0" err="1" smtClean="0">
                <a:effectLst/>
                <a:latin typeface="Lucida Grande"/>
                <a:ea typeface="Lucida Grande"/>
                <a:cs typeface="Lucida Grande"/>
                <a:sym typeface="Lucida Grande"/>
              </a:rPr>
              <a:t>weird's</a:t>
            </a:r>
            <a:r>
              <a:rPr lang="en-US" sz="2200" b="0" i="0" dirty="0" smtClean="0">
                <a:effectLst/>
                <a:latin typeface="Lucida Grande"/>
                <a:ea typeface="Lucida Grande"/>
                <a:cs typeface="Lucida Grande"/>
                <a:sym typeface="Lucida Grande"/>
              </a:rPr>
              <a:t> happening today.</a:t>
            </a:r>
            <a:r>
              <a:rPr lang="en-US" dirty="0" smtClean="0"/>
              <a:t/>
            </a:r>
            <a:br>
              <a:rPr lang="en-US" dirty="0" smtClean="0"/>
            </a:br>
            <a:r>
              <a:rPr lang="en-US" sz="2200" b="0" i="0" dirty="0" smtClean="0">
                <a:effectLst/>
                <a:latin typeface="Lucida Grande"/>
                <a:ea typeface="Lucida Grande"/>
                <a:cs typeface="Lucida Grande"/>
                <a:sym typeface="Lucida Grande"/>
              </a:rPr>
              <a:t>   Don't know what to think about it (yet).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Keepass</a:t>
            </a:r>
            <a:r>
              <a:rPr lang="en-US" sz="2200" b="0" i="0" dirty="0" smtClean="0">
                <a:effectLst/>
                <a:latin typeface="Lucida Grande"/>
                <a:ea typeface="Lucida Grande"/>
                <a:cs typeface="Lucida Grande"/>
                <a:sym typeface="Lucida Grande"/>
              </a:rPr>
              <a:t>: good. Also </a:t>
            </a:r>
            <a:r>
              <a:rPr lang="en-US" sz="2200" b="0" i="0" dirty="0" err="1" smtClean="0">
                <a:effectLst/>
                <a:latin typeface="Lucida Grande"/>
                <a:ea typeface="Lucida Grande"/>
                <a:cs typeface="Lucida Grande"/>
                <a:sym typeface="Lucida Grande"/>
              </a:rPr>
              <a:t>Lastpass</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Multifactor?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Client certs?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If you're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Talk about revocation (not working)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Want to talk about DANE?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Traffic analysis?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Any discussion of browsers and their crypto support?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SNI exposure?</a:t>
            </a:r>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xkcd.com</a:t>
            </a:r>
            <a:r>
              <a:rPr lang="en-US" dirty="0" smtClean="0"/>
              <a:t>/1354/</a:t>
            </a:r>
            <a:endParaRPr lang="en-US" dirty="0"/>
          </a:p>
        </p:txBody>
      </p:sp>
    </p:spTree>
    <p:extLst>
      <p:ext uri="{BB962C8B-B14F-4D97-AF65-F5344CB8AC3E}">
        <p14:creationId xmlns:p14="http://schemas.microsoft.com/office/powerpoint/2010/main" val="842162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best from academic and on-field experience and put that together!</a:t>
            </a:r>
          </a:p>
          <a:p>
            <a:r>
              <a:rPr lang="en-US" b="1" u="sng" baseline="0" dirty="0" smtClean="0"/>
              <a:t>Transform into practical settings</a:t>
            </a:r>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and Azet: What</a:t>
            </a:r>
            <a:r>
              <a:rPr lang="fr-BE" baseline="0" dirty="0" smtClean="0"/>
              <a:t> do you exactly want to say with the « nothing up my sleeves »?</a:t>
            </a:r>
          </a:p>
          <a:p>
            <a:endParaRPr lang="fr-BE" dirty="0" smtClean="0"/>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My thoughts on ECC? see my talk (previously mentioned) at slides 69-76</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Nice pointers to some resources on ECC support in</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http://www.symantec.com/content/en/us/enterprise/white_papers/b-wp_ecc.pdf</a:t>
            </a:r>
            <a:r>
              <a:rPr lang="en-US" dirty="0" smtClean="0"/>
              <a:t/>
            </a:r>
            <a:br>
              <a:rPr lang="en-US" dirty="0" smtClean="0"/>
            </a:br>
            <a:r>
              <a:rPr lang="en-US" sz="2200" b="0" i="0" dirty="0" smtClean="0">
                <a:effectLst/>
                <a:latin typeface="Lucida Grande"/>
                <a:ea typeface="Lucida Grande"/>
                <a:cs typeface="Lucida Grande"/>
                <a:sym typeface="Lucida Grande"/>
              </a:rPr>
              <a:t>at </a:t>
            </a:r>
            <a:r>
              <a:rPr lang="en-US" sz="2200" b="0" i="0" dirty="0" err="1" smtClean="0">
                <a:effectLst/>
                <a:latin typeface="Lucida Grande"/>
                <a:ea typeface="Lucida Grande"/>
                <a:cs typeface="Lucida Grande"/>
                <a:sym typeface="Lucida Grande"/>
              </a:rPr>
              <a:t>pps</a:t>
            </a:r>
            <a:r>
              <a:rPr lang="en-US" sz="2200" b="0" i="0" dirty="0" smtClean="0">
                <a:effectLst/>
                <a:latin typeface="Lucida Grande"/>
                <a:ea typeface="Lucida Grande"/>
                <a:cs typeface="Lucida Grande"/>
                <a:sym typeface="Lucida Grande"/>
              </a:rPr>
              <a:t>. 23-24 (caution: may be dated, reconfirm/check with the Symantec</a:t>
            </a:r>
            <a:r>
              <a:rPr lang="en-US" dirty="0" smtClean="0"/>
              <a:t/>
            </a:r>
            <a:br>
              <a:rPr lang="en-US" dirty="0" smtClean="0"/>
            </a:br>
            <a:r>
              <a:rPr lang="en-US" sz="2200" b="0" i="0" dirty="0" smtClean="0">
                <a:effectLst/>
                <a:latin typeface="Lucida Grande"/>
                <a:ea typeface="Lucida Grande"/>
                <a:cs typeface="Lucida Grande"/>
                <a:sym typeface="Lucida Grande"/>
              </a:rPr>
              <a:t>person if so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Handy check for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ecparam</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list_curves</a:t>
            </a:r>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Don’t forget:</a:t>
            </a:r>
          </a:p>
          <a:p>
            <a:pPr marL="342900" indent="-342900">
              <a:buFont typeface="Arial"/>
              <a:buChar char="•"/>
            </a:pPr>
            <a:r>
              <a:rPr lang="en-US" sz="2200" b="0" i="0" dirty="0" smtClean="0">
                <a:effectLst/>
                <a:latin typeface="Lucida Grande"/>
                <a:ea typeface="Lucida Grande"/>
                <a:cs typeface="Lucida Grande"/>
                <a:sym typeface="Lucida Grande"/>
              </a:rPr>
              <a:t>Exchanging the key</a:t>
            </a:r>
          </a:p>
        </p:txBody>
      </p:sp>
    </p:spTree>
    <p:extLst>
      <p:ext uri="{BB962C8B-B14F-4D97-AF65-F5344CB8AC3E}">
        <p14:creationId xmlns:p14="http://schemas.microsoft.com/office/powerpoint/2010/main" val="206665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Maybe emphasize that for signing, you use *your*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For encryption,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While to verify a signature,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Decryption: you use your private key</a:t>
            </a:r>
            <a:endParaRPr lang="fr-BE" dirty="0"/>
          </a:p>
        </p:txBody>
      </p:sp>
    </p:spTree>
    <p:extLst>
      <p:ext uri="{BB962C8B-B14F-4D97-AF65-F5344CB8AC3E}">
        <p14:creationId xmlns:p14="http://schemas.microsoft.com/office/powerpoint/2010/main" val="233921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08/06/14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08/06/14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xfrm>
            <a:off x="325120" y="9187652"/>
            <a:ext cx="7694507" cy="460587"/>
          </a:xfrm>
          <a:prstGeom prst="rect">
            <a:avLst/>
          </a:prstGeom>
        </p:spPr>
        <p:txBody>
          <a:bodyPr lIns="130046" tIns="65023" rIns="130046" bIns="65023"/>
          <a:lstStyle>
            <a:lvl1pPr>
              <a:defRPr/>
            </a:lvl1pPr>
          </a:lstStyle>
          <a:p>
            <a:pPr>
              <a:defRPr/>
            </a:pPr>
            <a:r>
              <a:rPr lang="en-US" smtClean="0"/>
              <a:t>M3AAWG 31st General Meeting | Brussels, June 2014</a:t>
            </a:r>
            <a:endParaRPr lang="en-US"/>
          </a:p>
        </p:txBody>
      </p:sp>
      <p:sp>
        <p:nvSpPr>
          <p:cNvPr id="4" name="Rectangle 6"/>
          <p:cNvSpPr>
            <a:spLocks noGrp="1" noChangeArrowheads="1"/>
          </p:cNvSpPr>
          <p:nvPr>
            <p:ph type="sldNum" sz="quarter" idx="11"/>
          </p:nvPr>
        </p:nvSpPr>
        <p:spPr>
          <a:xfrm>
            <a:off x="9536854" y="9211734"/>
            <a:ext cx="3034453" cy="677333"/>
          </a:xfrm>
          <a:prstGeom prst="rect">
            <a:avLst/>
          </a:prstGeom>
        </p:spPr>
        <p:txBody>
          <a:bodyPr lIns="130046" tIns="65023" rIns="130046" bIns="65023"/>
          <a:lstStyle>
            <a:lvl1pPr>
              <a:defRPr/>
            </a:lvl1pPr>
          </a:lstStyle>
          <a:p>
            <a:pPr>
              <a:defRPr/>
            </a:pPr>
            <a:fld id="{37CBF360-D306-6F45-8374-BC269AE41872}" type="slidenum">
              <a:rPr lang="en-US"/>
              <a:pPr>
                <a:defRPr/>
              </a:pPr>
              <a:t>‹#›</a:t>
            </a:fld>
            <a:endParaRPr lang="en-US"/>
          </a:p>
        </p:txBody>
      </p:sp>
    </p:spTree>
    <p:extLst>
      <p:ext uri="{BB962C8B-B14F-4D97-AF65-F5344CB8AC3E}">
        <p14:creationId xmlns:p14="http://schemas.microsoft.com/office/powerpoint/2010/main" val="164291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witter.com/m3aawg" TargetMode="External"/><Relationship Id="rId4" Type="http://schemas.openxmlformats.org/officeDocument/2006/relationships/hyperlink" Target="http://www.Facebook.com/maawg" TargetMode="External"/><Relationship Id="rId5" Type="http://schemas.openxmlformats.org/officeDocument/2006/relationships/hyperlink" Target="https://www.facebook.com/groups/m3aawg/" TargetMode="External"/><Relationship Id="rId6" Type="http://schemas.openxmlformats.org/officeDocument/2006/relationships/hyperlink" Target="http://www.m3aawg.org/page/m3aawg-conduct-policy" TargetMode="External"/><Relationship Id="rId7" Type="http://schemas.openxmlformats.org/officeDocument/2006/relationships/hyperlink" Target="mailto:jerry.upton@m3aawg.org" TargetMode="External"/><Relationship Id="rId8"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hyperlink" Target="http://www.m3aawg.org/DM3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22.emf"/><Relationship Id="rId6" Type="http://schemas.openxmlformats.org/officeDocument/2006/relationships/oleObject" Target="../embeddings/oleObject2.bin"/><Relationship Id="rId7"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microsoft.com/office/2007/relationships/hdphoto" Target="../media/hdphoto1.wdp"/><Relationship Id="rId8" Type="http://schemas.openxmlformats.org/officeDocument/2006/relationships/image" Target="../media/image10.png"/><Relationship Id="rId9"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dl.acm.org/citation.cfm?id=945516"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hyperlink" Target="https://www.gnupg.org/gph/en/manual/x135.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3.bin"/><Relationship Id="rId5" Type="http://schemas.openxmlformats.org/officeDocument/2006/relationships/image" Target="../media/image22.emf"/><Relationship Id="rId6" Type="http://schemas.openxmlformats.org/officeDocument/2006/relationships/oleObject" Target="../embeddings/oleObject4.bin"/><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521887"/>
            <a:ext cx="261910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Durvaux</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676366" y="7583673"/>
            <a:ext cx="38568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Brussels</a:t>
            </a:r>
            <a:r>
              <a:rPr lang="en-US" sz="3200" dirty="0" smtClean="0">
                <a:solidFill>
                  <a:srgbClr val="000000"/>
                </a:solidFill>
              </a:rPr>
              <a:t>, 9</a:t>
            </a:r>
            <a:r>
              <a:rPr lang="en-US" sz="3200" baseline="30000" dirty="0" smtClean="0">
                <a:solidFill>
                  <a:srgbClr val="000000"/>
                </a:solidFill>
              </a:rPr>
              <a:t>th</a:t>
            </a:r>
            <a:r>
              <a:rPr lang="en-US" sz="3200" dirty="0" smtClean="0">
                <a:solidFill>
                  <a:srgbClr val="000000"/>
                </a:solidFill>
              </a:rPr>
              <a:t> June 2014</a:t>
            </a:r>
            <a:endParaRPr kumimoji="0" lang="en-US" sz="3200" b="0" i="0" u="none" strike="noStrike" cap="none" spc="0" normalizeH="0" baseline="0" dirty="0" smtClean="0">
              <a:ln>
                <a:noFill/>
              </a:ln>
              <a:solidFill>
                <a:srgbClr val="000000"/>
              </a:solidFill>
              <a:effectLst/>
              <a:uFillTx/>
              <a:sym typeface="Gill Sans"/>
            </a:endParaRPr>
          </a:p>
        </p:txBody>
      </p:sp>
      <p:pic>
        <p:nvPicPr>
          <p:cNvPr id="3" name="Picture 2"/>
          <p:cNvPicPr>
            <a:picLocks noChangeAspect="1"/>
          </p:cNvPicPr>
          <p:nvPr/>
        </p:nvPicPr>
        <p:blipFill>
          <a:blip r:embed="rId4"/>
          <a:stretch>
            <a:fillRect/>
          </a:stretch>
        </p:blipFill>
        <p:spPr>
          <a:xfrm>
            <a:off x="7550292" y="676684"/>
            <a:ext cx="5104433" cy="1507715"/>
          </a:xfrm>
          <a:prstGeom prst="rect">
            <a:avLst/>
          </a:prstGeom>
        </p:spPr>
      </p:pic>
      <p:pic>
        <p:nvPicPr>
          <p:cNvPr id="4" name="Picture 3"/>
          <p:cNvPicPr>
            <a:picLocks noChangeAspect="1"/>
          </p:cNvPicPr>
          <p:nvPr/>
        </p:nvPicPr>
        <p:blipFill>
          <a:blip r:embed="rId5"/>
          <a:stretch>
            <a:fillRect/>
          </a:stretch>
        </p:blipFill>
        <p:spPr>
          <a:xfrm>
            <a:off x="70201" y="63499"/>
            <a:ext cx="2656066" cy="23957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a:t>
            </a:r>
            <a:r>
              <a:rPr lang="en-US" sz="4200" dirty="0" smtClean="0"/>
              <a:t>Source (CC-BY-SA)</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514773" y="650241"/>
            <a:ext cx="7261013" cy="74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p>
            <a:pPr>
              <a:spcBef>
                <a:spcPct val="50000"/>
              </a:spcBef>
              <a:defRPr/>
            </a:pPr>
            <a:r>
              <a:rPr lang="en-US" sz="4000" b="1" dirty="0">
                <a:solidFill>
                  <a:srgbClr val="018E9F"/>
                </a:solidFill>
              </a:rPr>
              <a:t>Attendees Reminder:</a:t>
            </a:r>
          </a:p>
        </p:txBody>
      </p:sp>
      <p:sp>
        <p:nvSpPr>
          <p:cNvPr id="8" name="Text Box 7"/>
          <p:cNvSpPr txBox="1">
            <a:spLocks noChangeArrowheads="1"/>
          </p:cNvSpPr>
          <p:nvPr/>
        </p:nvSpPr>
        <p:spPr bwMode="auto">
          <a:xfrm>
            <a:off x="433493" y="1517228"/>
            <a:ext cx="12571307" cy="8015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0046" tIns="65023" rIns="130046" bIns="65023">
            <a:spAutoFit/>
          </a:bodyPr>
          <a:lstStyle>
            <a:lvl1pPr marL="233363" indent="-233363">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l">
              <a:spcAft>
                <a:spcPts val="569"/>
              </a:spcAft>
              <a:defRPr/>
            </a:pPr>
            <a:r>
              <a:rPr lang="en-US" sz="2300" b="1" dirty="0"/>
              <a:t>What occurs in a M</a:t>
            </a:r>
            <a:r>
              <a:rPr lang="en-US" sz="2300" b="1" baseline="30000" dirty="0"/>
              <a:t>3</a:t>
            </a:r>
            <a:r>
              <a:rPr lang="en-US" sz="2300" b="1" dirty="0"/>
              <a:t>AAWG meeting cannot be shared outside the membership</a:t>
            </a:r>
          </a:p>
          <a:p>
            <a:pPr marL="406394" indent="-406394" algn="l">
              <a:spcAft>
                <a:spcPts val="569"/>
              </a:spcAft>
              <a:buFont typeface="Arial"/>
              <a:buChar char="•"/>
              <a:defRPr/>
            </a:pPr>
            <a:r>
              <a:rPr lang="en-US" sz="2300" dirty="0"/>
              <a:t>Blogging, tweeting, posting is NOT allowed EXCEPT for referencing or citing the specific content on official M</a:t>
            </a:r>
            <a:r>
              <a:rPr lang="en-US" sz="2300" baseline="30000" dirty="0"/>
              <a:t>3</a:t>
            </a:r>
            <a:r>
              <a:rPr lang="en-US" sz="2300" dirty="0"/>
              <a:t>AAWG public sites, which can be reposted or used in articles. The official sites are: </a:t>
            </a:r>
            <a:r>
              <a:rPr lang="en-US" sz="2300" dirty="0">
                <a:hlinkClick r:id="rId2"/>
              </a:rPr>
              <a:t>www.m3aawg.org/DM3Z</a:t>
            </a:r>
            <a:r>
              <a:rPr lang="en-US" sz="2300" dirty="0"/>
              <a:t>, </a:t>
            </a:r>
            <a:r>
              <a:rPr lang="en-US" sz="2300" dirty="0">
                <a:hlinkClick r:id="rId3"/>
              </a:rPr>
              <a:t>www.Twitter.com/maawg</a:t>
            </a:r>
            <a:r>
              <a:rPr lang="en-US" sz="2300" dirty="0"/>
              <a:t>, </a:t>
            </a:r>
            <a:r>
              <a:rPr lang="en-US" sz="2300" dirty="0">
                <a:hlinkClick r:id="rId4"/>
              </a:rPr>
              <a:t>www.Facebook.com/maawg</a:t>
            </a:r>
            <a:r>
              <a:rPr lang="en-US" sz="2300" dirty="0"/>
              <a:t>, </a:t>
            </a:r>
            <a:r>
              <a:rPr lang="en-US" sz="2300" dirty="0">
                <a:hlinkClick r:id="rId5"/>
              </a:rPr>
              <a:t>https://www.facebook.com/groups/maawg/</a:t>
            </a:r>
            <a:r>
              <a:rPr lang="en-US" sz="2300" dirty="0"/>
              <a:t> </a:t>
            </a:r>
          </a:p>
          <a:p>
            <a:pPr marL="406394" indent="-406394" algn="l">
              <a:spcAft>
                <a:spcPts val="569"/>
              </a:spcAft>
              <a:buFont typeface="Arial"/>
              <a:buChar char="•"/>
              <a:defRPr/>
            </a:pPr>
            <a:r>
              <a:rPr lang="en-US" sz="2300" dirty="0"/>
              <a:t>Respect M</a:t>
            </a:r>
            <a:r>
              <a:rPr lang="en-US" sz="2300" baseline="30000" dirty="0"/>
              <a:t>3</a:t>
            </a:r>
            <a:r>
              <a:rPr lang="en-US" sz="2300" dirty="0"/>
              <a:t>AAWG anonymity: No publishing people or company names, except as cited </a:t>
            </a:r>
            <a:br>
              <a:rPr lang="en-US" sz="2300" dirty="0"/>
            </a:br>
            <a:r>
              <a:rPr lang="en-US" sz="2300" dirty="0"/>
              <a:t>on the official M</a:t>
            </a:r>
            <a:r>
              <a:rPr lang="en-US" sz="2300" baseline="30000" dirty="0"/>
              <a:t>3</a:t>
            </a:r>
            <a:r>
              <a:rPr lang="en-US" sz="2300" dirty="0"/>
              <a:t>AAWG channels listed above</a:t>
            </a:r>
          </a:p>
          <a:p>
            <a:pPr marL="406394" indent="-406394" algn="l">
              <a:spcAft>
                <a:spcPts val="569"/>
              </a:spcAft>
              <a:buFont typeface="Arial"/>
              <a:buChar char="•"/>
              <a:defRPr/>
            </a:pPr>
            <a:r>
              <a:rPr lang="en-US" sz="2300" dirty="0"/>
              <a:t>No use of </a:t>
            </a:r>
            <a:r>
              <a:rPr lang="en-US" sz="2300" dirty="0" err="1"/>
              <a:t>Wireshark</a:t>
            </a:r>
            <a:r>
              <a:rPr lang="en-US" sz="2300" dirty="0"/>
              <a:t> or similar products on the M</a:t>
            </a:r>
            <a:r>
              <a:rPr lang="en-US" sz="2300" baseline="30000" dirty="0"/>
              <a:t>3</a:t>
            </a:r>
            <a:r>
              <a:rPr lang="en-US" sz="2300" dirty="0"/>
              <a:t>AAWG network</a:t>
            </a:r>
          </a:p>
          <a:p>
            <a:pPr marL="406394" indent="-406394" algn="l">
              <a:spcAft>
                <a:spcPts val="569"/>
              </a:spcAft>
              <a:buFont typeface="Arial"/>
              <a:buChar char="•"/>
              <a:defRPr/>
            </a:pPr>
            <a:r>
              <a:rPr lang="en-US" sz="2300" dirty="0"/>
              <a:t>No photography - No video - No audio recording</a:t>
            </a:r>
          </a:p>
          <a:p>
            <a:pPr marL="406394" indent="-406394" algn="l">
              <a:spcAft>
                <a:spcPts val="569"/>
              </a:spcAft>
              <a:buFont typeface="Arial"/>
              <a:buChar char="•"/>
              <a:defRPr/>
            </a:pPr>
            <a:r>
              <a:rPr lang="en-US" sz="2300" dirty="0"/>
              <a:t>Any exception requires written permission from the Executive Director and may require permission from the session members</a:t>
            </a:r>
          </a:p>
          <a:p>
            <a:pPr marL="406394" indent="-406394" algn="l">
              <a:spcAft>
                <a:spcPts val="569"/>
              </a:spcAft>
              <a:buFont typeface="Arial"/>
              <a:buChar char="•"/>
              <a:defRPr/>
            </a:pPr>
            <a:r>
              <a:rPr lang="en-US" sz="2300" dirty="0"/>
              <a:t>All meeting attendees must wear and have their M</a:t>
            </a:r>
            <a:r>
              <a:rPr lang="en-US" sz="2300" baseline="30000" dirty="0"/>
              <a:t>3</a:t>
            </a:r>
            <a:r>
              <a:rPr lang="en-US" sz="2300" dirty="0"/>
              <a:t>AAWG badge visible at all times </a:t>
            </a:r>
            <a:br>
              <a:rPr lang="en-US" sz="2300" dirty="0"/>
            </a:br>
            <a:r>
              <a:rPr lang="en-US" sz="2300" dirty="0"/>
              <a:t>during the meeting</a:t>
            </a:r>
          </a:p>
          <a:p>
            <a:pPr marL="406394" indent="-406394" algn="l">
              <a:spcAft>
                <a:spcPts val="853"/>
              </a:spcAft>
              <a:buFont typeface="Arial"/>
              <a:buChar char="•"/>
              <a:defRPr/>
            </a:pPr>
            <a:r>
              <a:rPr lang="en-US" sz="2300" dirty="0"/>
              <a:t>Please silence all electronic devices; be courteous to those listening to the presentations</a:t>
            </a:r>
          </a:p>
          <a:p>
            <a:pPr algn="l">
              <a:defRPr/>
            </a:pPr>
            <a:r>
              <a:rPr lang="en-US" sz="2300" b="1" dirty="0"/>
              <a:t>Treat all attendees respectfully in and out of sessions. No less will be tolerated.</a:t>
            </a:r>
          </a:p>
          <a:p>
            <a:pPr marL="0" indent="0" algn="l">
              <a:defRPr/>
            </a:pPr>
            <a:r>
              <a:rPr lang="en-US" sz="2300" b="1" dirty="0"/>
              <a:t>Please review our meeting Conduct Policy at </a:t>
            </a:r>
            <a:r>
              <a:rPr lang="en-US" sz="2000" dirty="0">
                <a:hlinkClick r:id="rId6"/>
              </a:rPr>
              <a:t>http://www.m3aawg.org/page/m3aawg-conduct-policy</a:t>
            </a:r>
            <a:r>
              <a:rPr lang="en-US" sz="2000" dirty="0"/>
              <a:t> </a:t>
            </a:r>
          </a:p>
          <a:p>
            <a:pPr algn="l">
              <a:defRPr/>
            </a:pPr>
            <a:r>
              <a:rPr lang="en-US" sz="2300" dirty="0"/>
              <a:t>For questions, please contact Jerry Upton at: </a:t>
            </a:r>
            <a:r>
              <a:rPr lang="en-US" sz="2300" dirty="0">
                <a:hlinkClick r:id="rId7"/>
              </a:rPr>
              <a:t>jerry.upton@m3aawg.org</a:t>
            </a:r>
            <a:r>
              <a:rPr lang="en-US" dirty="0" smtClean="0"/>
              <a:t> </a:t>
            </a:r>
            <a:endParaRPr lang="en-US" sz="4000" dirty="0"/>
          </a:p>
          <a:p>
            <a:pPr algn="l">
              <a:defRPr/>
            </a:pPr>
            <a:r>
              <a:rPr lang="en-US" dirty="0"/>
              <a:t> </a:t>
            </a:r>
          </a:p>
        </p:txBody>
      </p:sp>
      <p:pic>
        <p:nvPicPr>
          <p:cNvPr id="6" name="Picture 5"/>
          <p:cNvPicPr>
            <a:picLocks noChangeAspect="1"/>
          </p:cNvPicPr>
          <p:nvPr/>
        </p:nvPicPr>
        <p:blipFill>
          <a:blip r:embed="rId8"/>
          <a:stretch>
            <a:fillRect/>
          </a:stretch>
        </p:blipFill>
        <p:spPr>
          <a:xfrm>
            <a:off x="8837225" y="110177"/>
            <a:ext cx="3947441" cy="1165970"/>
          </a:xfrm>
          <a:prstGeom prst="rect">
            <a:avLst/>
          </a:prstGeom>
        </p:spPr>
      </p:pic>
    </p:spTree>
    <p:extLst>
      <p:ext uri="{BB962C8B-B14F-4D97-AF65-F5344CB8AC3E}">
        <p14:creationId xmlns:p14="http://schemas.microsoft.com/office/powerpoint/2010/main" val="29559992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1573"/>
            <a:ext cx="10464800" cy="1425501"/>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3" name="Picture 2"/>
          <p:cNvPicPr>
            <a:picLocks noChangeAspect="1"/>
          </p:cNvPicPr>
          <p:nvPr/>
        </p:nvPicPr>
        <p:blipFill>
          <a:blip r:embed="rId3"/>
          <a:stretch>
            <a:fillRect/>
          </a:stretch>
        </p:blipFill>
        <p:spPr>
          <a:xfrm>
            <a:off x="1048173" y="2956150"/>
            <a:ext cx="11954030" cy="683087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99014008"/>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1630"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5014502"/>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1631"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dirty="0"/>
              <a:t>Diffie-Helleman</a:t>
            </a:r>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a:t>Diffie-Helleman</a:t>
            </a:r>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3" y="457196"/>
            <a:ext cx="12660500" cy="2438400"/>
          </a:xfrm>
        </p:spPr>
        <p:txBody>
          <a:bodyPr/>
          <a:lstStyle/>
          <a:p>
            <a:r>
              <a:rPr lang="en-US" sz="6000" dirty="0" smtClean="0"/>
              <a:t>Reminders for Our Worldwide Friends</a:t>
            </a:r>
            <a:endParaRPr lang="en-US" sz="6000" dirty="0"/>
          </a:p>
        </p:txBody>
      </p:sp>
      <p:grpSp>
        <p:nvGrpSpPr>
          <p:cNvPr id="6" name="Group 5"/>
          <p:cNvGrpSpPr/>
          <p:nvPr/>
        </p:nvGrpSpPr>
        <p:grpSpPr>
          <a:xfrm>
            <a:off x="587781" y="3285605"/>
            <a:ext cx="11869891" cy="707885"/>
            <a:chOff x="491074" y="1701794"/>
            <a:chExt cx="8346017" cy="497732"/>
          </a:xfrm>
        </p:grpSpPr>
        <p:sp>
          <p:nvSpPr>
            <p:cNvPr id="4" name="TextBox 3"/>
            <p:cNvSpPr txBox="1"/>
            <p:nvPr/>
          </p:nvSpPr>
          <p:spPr>
            <a:xfrm>
              <a:off x="994841" y="1701794"/>
              <a:ext cx="7842250" cy="497732"/>
            </a:xfrm>
            <a:prstGeom prst="rect">
              <a:avLst/>
            </a:prstGeom>
            <a:noFill/>
          </p:spPr>
          <p:txBody>
            <a:bodyPr wrap="square" rtlCol="0">
              <a:spAutoFit/>
            </a:bodyPr>
            <a:lstStyle/>
            <a:p>
              <a:r>
                <a:rPr lang="fr-FR" sz="2000" dirty="0"/>
                <a:t>L’ensemble du contenu de la réunion est confidentiel : les photos, vidéos et enregistrements sont interdits. Pour toute question, demandez conseil au personnel.</a:t>
              </a:r>
              <a:r>
                <a:rPr lang="en-US" sz="2000" dirty="0"/>
                <a:t> </a:t>
              </a:r>
            </a:p>
          </p:txBody>
        </p:sp>
        <p:pic>
          <p:nvPicPr>
            <p:cNvPr id="5" name="Picture 4" descr="Flag-Fren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491074" y="1701794"/>
              <a:ext cx="463550" cy="463550"/>
            </a:xfrm>
            <a:prstGeom prst="rect">
              <a:avLst/>
            </a:prstGeom>
          </p:spPr>
        </p:pic>
      </p:grpSp>
      <p:grpSp>
        <p:nvGrpSpPr>
          <p:cNvPr id="16" name="Group 15"/>
          <p:cNvGrpSpPr/>
          <p:nvPr/>
        </p:nvGrpSpPr>
        <p:grpSpPr>
          <a:xfrm>
            <a:off x="569719" y="4216456"/>
            <a:ext cx="11918056" cy="707885"/>
            <a:chOff x="309034" y="2454749"/>
            <a:chExt cx="8379883" cy="497732"/>
          </a:xfrm>
        </p:grpSpPr>
        <p:sp>
          <p:nvSpPr>
            <p:cNvPr id="9" name="Rectangle 8"/>
            <p:cNvSpPr/>
            <p:nvPr/>
          </p:nvSpPr>
          <p:spPr>
            <a:xfrm>
              <a:off x="804333" y="2454749"/>
              <a:ext cx="7884584" cy="497732"/>
            </a:xfrm>
            <a:prstGeom prst="rect">
              <a:avLst/>
            </a:prstGeom>
          </p:spPr>
          <p:txBody>
            <a:bodyPr wrap="square">
              <a:spAutoFit/>
            </a:bodyPr>
            <a:lstStyle/>
            <a:p>
              <a:r>
                <a:rPr lang="es-ES" sz="2000" dirty="0"/>
                <a:t>Todo el contenido de la reunión es confidencial: No está permitido sacar fotografías ni grabar vídeo o audio. Consulte con el personal si tiene alguna pregunta.</a:t>
              </a:r>
              <a:r>
                <a:rPr lang="en-US" sz="2000" dirty="0"/>
                <a:t> </a:t>
              </a:r>
            </a:p>
          </p:txBody>
        </p:sp>
        <p:pic>
          <p:nvPicPr>
            <p:cNvPr id="11" name="Picture 10" descr="Flag-Spani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4" y="2454749"/>
              <a:ext cx="495299" cy="495299"/>
            </a:xfrm>
            <a:prstGeom prst="rect">
              <a:avLst/>
            </a:prstGeom>
          </p:spPr>
        </p:pic>
      </p:grpSp>
      <p:grpSp>
        <p:nvGrpSpPr>
          <p:cNvPr id="32" name="Group 31"/>
          <p:cNvGrpSpPr/>
          <p:nvPr/>
        </p:nvGrpSpPr>
        <p:grpSpPr>
          <a:xfrm>
            <a:off x="554666" y="5147309"/>
            <a:ext cx="12113731" cy="780612"/>
            <a:chOff x="298450" y="3076575"/>
            <a:chExt cx="8517467" cy="548868"/>
          </a:xfrm>
        </p:grpSpPr>
        <p:sp>
          <p:nvSpPr>
            <p:cNvPr id="13" name="TextBox 12"/>
            <p:cNvSpPr txBox="1"/>
            <p:nvPr/>
          </p:nvSpPr>
          <p:spPr>
            <a:xfrm>
              <a:off x="804334" y="3076575"/>
              <a:ext cx="8011583" cy="548868"/>
            </a:xfrm>
            <a:prstGeom prst="rect">
              <a:avLst/>
            </a:prstGeom>
            <a:noFill/>
          </p:spPr>
          <p:txBody>
            <a:bodyPr wrap="square" rtlCol="0">
              <a:spAutoFit/>
            </a:bodyPr>
            <a:lstStyle/>
            <a:p>
              <a:pPr>
                <a:lnSpc>
                  <a:spcPts val="2389"/>
                </a:lnSpc>
              </a:pPr>
              <a:r>
                <a:rPr lang="de-DE" sz="2000" dirty="0"/>
                <a:t>Der gesamte Inhalt des Meetings ist vertraulich:  Keine Fotos, kein Video, keine Tonaufzeichnung. Bei Fragen wenden Sie sich an die Mitarbeiter.</a:t>
              </a:r>
              <a:r>
                <a:rPr lang="en-US" dirty="0"/>
                <a:t> </a:t>
              </a:r>
            </a:p>
          </p:txBody>
        </p:sp>
        <p:pic>
          <p:nvPicPr>
            <p:cNvPr id="14" name="Picture 13" descr="Flag-Ger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50" y="3103359"/>
              <a:ext cx="495300" cy="495300"/>
            </a:xfrm>
            <a:prstGeom prst="rect">
              <a:avLst/>
            </a:prstGeom>
          </p:spPr>
        </p:pic>
      </p:grpSp>
      <p:grpSp>
        <p:nvGrpSpPr>
          <p:cNvPr id="35" name="Group 34"/>
          <p:cNvGrpSpPr/>
          <p:nvPr/>
        </p:nvGrpSpPr>
        <p:grpSpPr>
          <a:xfrm>
            <a:off x="563686" y="6999415"/>
            <a:ext cx="11994075" cy="739974"/>
            <a:chOff x="474133" y="4313066"/>
            <a:chExt cx="8433334" cy="520294"/>
          </a:xfrm>
        </p:grpSpPr>
        <p:sp>
          <p:nvSpPr>
            <p:cNvPr id="19" name="TextBox 18"/>
            <p:cNvSpPr txBox="1"/>
            <p:nvPr/>
          </p:nvSpPr>
          <p:spPr>
            <a:xfrm>
              <a:off x="968381" y="4313066"/>
              <a:ext cx="7939086" cy="519373"/>
            </a:xfrm>
            <a:prstGeom prst="rect">
              <a:avLst/>
            </a:prstGeom>
            <a:noFill/>
          </p:spPr>
          <p:txBody>
            <a:bodyPr wrap="square" rtlCol="0">
              <a:spAutoFit/>
            </a:bodyPr>
            <a:lstStyle/>
            <a:p>
              <a:r>
                <a:rPr lang="ja-JP" altLang="en-US" sz="2000" dirty="0"/>
                <a:t>所有会议内容均为保密信息：禁止拍照、录像、录音。如有疑问，请咨询职员。</a:t>
              </a:r>
              <a:r>
                <a:rPr lang="en-US" dirty="0"/>
                <a:t> </a:t>
              </a:r>
            </a:p>
          </p:txBody>
        </p:sp>
        <p:pic>
          <p:nvPicPr>
            <p:cNvPr id="20" name="Picture 19" descr="Flag-Chine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33" y="4345462"/>
              <a:ext cx="487898" cy="487898"/>
            </a:xfrm>
            <a:prstGeom prst="rect">
              <a:avLst/>
            </a:prstGeom>
          </p:spPr>
        </p:pic>
      </p:grpSp>
      <p:grpSp>
        <p:nvGrpSpPr>
          <p:cNvPr id="30" name="Group 29"/>
          <p:cNvGrpSpPr/>
          <p:nvPr/>
        </p:nvGrpSpPr>
        <p:grpSpPr>
          <a:xfrm>
            <a:off x="620484" y="6114635"/>
            <a:ext cx="11960610" cy="707885"/>
            <a:chOff x="344729" y="3577167"/>
            <a:chExt cx="8409804" cy="497732"/>
          </a:xfrm>
        </p:grpSpPr>
        <p:sp>
          <p:nvSpPr>
            <p:cNvPr id="17" name="TextBox 16"/>
            <p:cNvSpPr txBox="1"/>
            <p:nvPr/>
          </p:nvSpPr>
          <p:spPr>
            <a:xfrm>
              <a:off x="804863" y="3577167"/>
              <a:ext cx="7949670" cy="497732"/>
            </a:xfrm>
            <a:prstGeom prst="rect">
              <a:avLst/>
            </a:prstGeom>
            <a:noFill/>
          </p:spPr>
          <p:txBody>
            <a:bodyPr wrap="square" rtlCol="0">
              <a:spAutoFit/>
            </a:bodyPr>
            <a:lstStyle/>
            <a:p>
              <a:r>
                <a:rPr lang="en-US" sz="2000" dirty="0"/>
                <a:t>            </a:t>
              </a:r>
              <a:r>
                <a:rPr lang="ja-JP" altLang="en-US" sz="2000" dirty="0"/>
                <a:t>会議の内容はすべて機密扱いです。</a:t>
              </a:r>
              <a:r>
                <a:rPr lang="en-US" sz="2000" dirty="0"/>
                <a:t> </a:t>
              </a:r>
              <a:r>
                <a:rPr lang="ja-JP" altLang="en-US" sz="2000" dirty="0"/>
                <a:t>写真やビデオの撮影、録音は禁止されています。質問がある方は、スタッフまでご連絡ください。</a:t>
              </a:r>
              <a:r>
                <a:rPr lang="en-US" sz="2000" dirty="0"/>
                <a:t> </a:t>
              </a:r>
            </a:p>
          </p:txBody>
        </p:sp>
        <p:pic>
          <p:nvPicPr>
            <p:cNvPr id="25" name="Picture 24" descr="Flat-Japan Rough.gif"/>
            <p:cNvPicPr>
              <a:picLocks noChangeAspect="1"/>
            </p:cNvPicPr>
            <p:nvPr/>
          </p:nvPicPr>
          <p:blipFill rotWithShape="1">
            <a:blip r:embed="rId6">
              <a:extLst>
                <a:ext uri="{BEBA8EAE-BF5A-486C-A8C5-ECC9F3942E4B}">
                  <a14:imgProps xmlns:a14="http://schemas.microsoft.com/office/drawing/2010/main">
                    <a14:imgLayer r:embed="rId7">
                      <a14:imgEffect>
                        <a14:artisticPastelsSmooth/>
                      </a14:imgEffect>
                    </a14:imgLayer>
                  </a14:imgProps>
                </a:ext>
                <a:ext uri="{28A0092B-C50C-407E-A947-70E740481C1C}">
                  <a14:useLocalDpi xmlns:a14="http://schemas.microsoft.com/office/drawing/2010/main" val="0"/>
                </a:ext>
              </a:extLst>
            </a:blip>
            <a:srcRect l="12280" t="6409" r="9702" b="-3847"/>
            <a:stretch/>
          </p:blipFill>
          <p:spPr>
            <a:xfrm>
              <a:off x="344729" y="3626178"/>
              <a:ext cx="426303" cy="391766"/>
            </a:xfrm>
            <a:prstGeom prst="rect">
              <a:avLst/>
            </a:prstGeom>
            <a:effectLst>
              <a:glow rad="25400">
                <a:schemeClr val="bg1">
                  <a:lumMod val="85000"/>
                  <a:alpha val="75000"/>
                </a:schemeClr>
              </a:glow>
            </a:effectLst>
            <a:scene3d>
              <a:camera prst="orthographicFront"/>
              <a:lightRig rig="threePt" dir="t"/>
            </a:scene3d>
            <a:sp3d extrusionH="19050" contourW="12700">
              <a:bevelT/>
              <a:bevelB/>
              <a:contourClr>
                <a:schemeClr val="bg1">
                  <a:lumMod val="85000"/>
                </a:schemeClr>
              </a:contourClr>
            </a:sp3d>
          </p:spPr>
        </p:pic>
      </p:grpSp>
      <p:grpSp>
        <p:nvGrpSpPr>
          <p:cNvPr id="33" name="Group 32"/>
          <p:cNvGrpSpPr/>
          <p:nvPr/>
        </p:nvGrpSpPr>
        <p:grpSpPr>
          <a:xfrm>
            <a:off x="575728" y="7892975"/>
            <a:ext cx="10851644" cy="707885"/>
            <a:chOff x="313260" y="5059891"/>
            <a:chExt cx="7630062" cy="497732"/>
          </a:xfrm>
        </p:grpSpPr>
        <p:sp>
          <p:nvSpPr>
            <p:cNvPr id="22" name="TextBox 21"/>
            <p:cNvSpPr txBox="1"/>
            <p:nvPr/>
          </p:nvSpPr>
          <p:spPr>
            <a:xfrm>
              <a:off x="810156" y="5059891"/>
              <a:ext cx="7133166" cy="497732"/>
            </a:xfrm>
            <a:prstGeom prst="rect">
              <a:avLst/>
            </a:prstGeom>
            <a:noFill/>
          </p:spPr>
          <p:txBody>
            <a:bodyPr wrap="square" rtlCol="0">
              <a:spAutoFit/>
            </a:bodyPr>
            <a:lstStyle/>
            <a:p>
              <a:r>
                <a:rPr lang="ko-KR" altLang="en-US" sz="2000" dirty="0"/>
                <a:t>회의에서 다루는 모든 내용은 기밀입니다</a:t>
              </a:r>
              <a:r>
                <a:rPr lang="en-US" sz="2000" dirty="0"/>
                <a:t>. </a:t>
              </a:r>
              <a:r>
                <a:rPr lang="ko-KR" altLang="en-US" sz="2000" dirty="0"/>
                <a:t>사진 및 동영상 촬영과 녹음은 금지됩니다</a:t>
              </a:r>
              <a:r>
                <a:rPr lang="en-US" sz="2000" dirty="0"/>
                <a:t>. </a:t>
              </a:r>
              <a:r>
                <a:rPr lang="ko-KR" altLang="en-US" sz="2000" dirty="0"/>
                <a:t>질문이 있으시면 직원에게 문의해 주십시오</a:t>
              </a:r>
              <a:r>
                <a:rPr lang="en-US" sz="2000" dirty="0"/>
                <a:t>. </a:t>
              </a:r>
            </a:p>
          </p:txBody>
        </p:sp>
        <p:pic>
          <p:nvPicPr>
            <p:cNvPr id="28" name="Picture 27" descr="Flag-South_Korea-Roug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260" y="5135234"/>
              <a:ext cx="443704" cy="396499"/>
            </a:xfrm>
            <a:prstGeom prst="rect">
              <a:avLst/>
            </a:prstGeom>
            <a:effectLst>
              <a:glow rad="25400">
                <a:schemeClr val="bg1">
                  <a:lumMod val="75000"/>
                  <a:alpha val="68000"/>
                </a:schemeClr>
              </a:glow>
            </a:effectLst>
            <a:scene3d>
              <a:camera prst="orthographicFront"/>
              <a:lightRig rig="threePt" dir="t"/>
            </a:scene3d>
            <a:sp3d>
              <a:bevelT/>
              <a:bevelB/>
            </a:sp3d>
          </p:spPr>
        </p:pic>
      </p:grpSp>
      <p:sp>
        <p:nvSpPr>
          <p:cNvPr id="34" name="TextBox 33"/>
          <p:cNvSpPr txBox="1"/>
          <p:nvPr/>
        </p:nvSpPr>
        <p:spPr>
          <a:xfrm>
            <a:off x="900848" y="2442708"/>
            <a:ext cx="10728960" cy="744135"/>
          </a:xfrm>
          <a:prstGeom prst="rect">
            <a:avLst/>
          </a:prstGeom>
          <a:noFill/>
        </p:spPr>
        <p:txBody>
          <a:bodyPr wrap="square" lIns="130046" tIns="65023" rIns="130046" bIns="65023" rtlCol="0">
            <a:spAutoFit/>
          </a:bodyPr>
          <a:lstStyle/>
          <a:p>
            <a:pPr algn="ctr"/>
            <a:r>
              <a:rPr lang="en-US" sz="2000" i="1" dirty="0"/>
              <a:t>All meeting content is confidential:  No photos, no video, no recording. </a:t>
            </a:r>
            <a:br>
              <a:rPr lang="en-US" sz="2000" i="1" dirty="0"/>
            </a:br>
            <a:r>
              <a:rPr lang="en-US" sz="2000" i="1" dirty="0"/>
              <a:t>See staff with questions.</a:t>
            </a:r>
            <a:r>
              <a:rPr lang="en-US" sz="2000" dirty="0"/>
              <a:t> </a:t>
            </a:r>
          </a:p>
        </p:txBody>
      </p:sp>
      <p:pic>
        <p:nvPicPr>
          <p:cNvPr id="23" name="Picture 22"/>
          <p:cNvPicPr>
            <a:picLocks noChangeAspect="1"/>
          </p:cNvPicPr>
          <p:nvPr/>
        </p:nvPicPr>
        <p:blipFill>
          <a:blip r:embed="rId9"/>
          <a:stretch>
            <a:fillRect/>
          </a:stretch>
        </p:blipFill>
        <p:spPr>
          <a:xfrm>
            <a:off x="9373458" y="173725"/>
            <a:ext cx="3405575" cy="1005917"/>
          </a:xfrm>
          <a:prstGeom prst="rect">
            <a:avLst/>
          </a:prstGeom>
        </p:spPr>
      </p:pic>
    </p:spTree>
    <p:extLst>
      <p:ext uri="{BB962C8B-B14F-4D97-AF65-F5344CB8AC3E}">
        <p14:creationId xmlns:p14="http://schemas.microsoft.com/office/powerpoint/2010/main" val="2370374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smtClean="0">
                <a:solidFill>
                  <a:srgbClr val="000000"/>
                </a:solidFill>
              </a:rPr>
              <a:t>negotiated </a:t>
            </a:r>
            <a:r>
              <a:rPr lang="en-US" sz="3600" dirty="0">
                <a:solidFill>
                  <a:srgbClr val="000000"/>
                </a:solidFill>
              </a:rPr>
              <a:t>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rmAutofit/>
          </a:bodyPr>
          <a:lstStyle/>
          <a:p>
            <a:r>
              <a:rPr lang="de-DE" dirty="0" smtClean="0"/>
              <a:t>Forward </a:t>
            </a:r>
            <a:r>
              <a:rPr lang="de-DE"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1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Helleman</a:t>
            </a:r>
          </a:p>
        </p:txBody>
      </p:sp>
    </p:spTree>
    <p:extLst>
      <p:ext uri="{BB962C8B-B14F-4D97-AF65-F5344CB8AC3E}">
        <p14:creationId xmlns:p14="http://schemas.microsoft.com/office/powerpoint/2010/main" val="13267525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0" y="254000"/>
            <a:ext cx="13004799" cy="2438400"/>
          </a:xfrm>
          <a:prstGeom prst="rect">
            <a:avLst/>
          </a:prstGeom>
        </p:spPr>
        <p:txBody>
          <a:bodyPr/>
          <a:lstStyle/>
          <a:p>
            <a:pPr lvl="0">
              <a:defRPr sz="1800"/>
            </a:pPr>
            <a:r>
              <a:rPr lang="nl-BE" sz="7200" dirty="0" smtClean="0"/>
              <a:t>This talk </a:t>
            </a:r>
            <a:r>
              <a:rPr lang="nl-BE" sz="7200" dirty="0" smtClean="0"/>
              <a:t>is recorded</a:t>
            </a:r>
            <a:endParaRPr sz="7200" dirty="0"/>
          </a:p>
        </p:txBody>
      </p:sp>
      <p:pic>
        <p:nvPicPr>
          <p:cNvPr id="2050" name="Picture 2" descr="File:You Are Being Watched - geograph.org.uk - 18065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294" y="2164659"/>
            <a:ext cx="5691705" cy="7588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3"/>
          <a:stretch>
            <a:fillRect/>
          </a:stretch>
        </p:blipFill>
        <p:spPr>
          <a:xfrm>
            <a:off x="101601" y="2311817"/>
            <a:ext cx="12835467" cy="3897683"/>
          </a:xfrm>
          <a:prstGeom prst="rect">
            <a:avLst/>
          </a:prstGeom>
        </p:spPr>
      </p:pic>
      <p:pic>
        <p:nvPicPr>
          <p:cNvPr id="6" name="Bild 5"/>
          <p:cNvPicPr>
            <a:picLocks noChangeAspect="1"/>
          </p:cNvPicPr>
          <p:nvPr/>
        </p:nvPicPr>
        <p:blipFill>
          <a:blip r:embed="rId4"/>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a:t>
            </a:r>
            <a:r>
              <a:rPr lang="en-US" dirty="0" smtClean="0"/>
              <a:t>Encryption</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a:t>
            </a:r>
            <a:r>
              <a:rPr lang="en-US" dirty="0" smtClean="0"/>
              <a:t>Decryption</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Check Signature</a:t>
            </a:r>
            <a:endParaRPr lang="en-US"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xmlns:p14="http://schemas.microsoft.com/office/powerpoint/2010/mai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413000"/>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200" u="sng" dirty="0" smtClean="0">
                <a:hlinkClick r:id="rId2"/>
              </a:rPr>
              <a:t>david</a:t>
            </a:r>
            <a:r>
              <a:rPr sz="4200" u="sng" dirty="0">
                <a:hlinkClick r:id="rId2"/>
              </a:rPr>
              <a:t>@autopsit.org</a:t>
            </a:r>
            <a:r>
              <a:rPr sz="4200" dirty="0"/>
              <a:t> — @ddurvaux</a:t>
            </a:r>
          </a:p>
        </p:txBody>
      </p:sp>
    </p:spTree>
  </p:cSld>
  <p:clrMapOvr>
    <a:masterClrMapping/>
  </p:clrMapOvr>
  <p:transition xmlns:p14="http://schemas.microsoft.com/office/powerpoint/2010/mai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637894333"/>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2081"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6750130"/>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2082"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extLst>
      <p:ext uri="{BB962C8B-B14F-4D97-AF65-F5344CB8AC3E}">
        <p14:creationId xmlns:p14="http://schemas.microsoft.com/office/powerpoint/2010/main" val="29681517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dirty="0"/>
              <a:t>payload (pl) and payload_length (payload) are controlled by attacker</a:t>
            </a:r>
          </a:p>
          <a:p>
            <a:pPr lvl="0">
              <a:defRPr sz="1800"/>
            </a:pPr>
            <a:r>
              <a:rPr sz="4200" dirty="0"/>
              <a:t>memcpy will copy a part of the victim memory to the reply…</a:t>
            </a:r>
          </a:p>
        </p:txBody>
      </p:sp>
      <p:sp>
        <p:nvSpPr>
          <p:cNvPr id="130" name="Shape 130"/>
          <p:cNvSpPr/>
          <p:nvPr/>
        </p:nvSpPr>
        <p:spPr>
          <a:xfrm>
            <a:off x="345373" y="2414786"/>
            <a:ext cx="12415658" cy="2257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200" dirty="0">
                <a:latin typeface="Andale Mono"/>
                <a:ea typeface="Gill Sans Light"/>
                <a:cs typeface="Andale Mono"/>
                <a:sym typeface="Gill Sans Light"/>
              </a:rPr>
              <a:t>/* Enter response type, length and copy payload */</a:t>
            </a:r>
          </a:p>
          <a:p>
            <a:pPr lvl="0" algn="l">
              <a:defRPr sz="1800"/>
            </a:pP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4391</TotalTime>
  <Words>4071</Words>
  <Application>Microsoft Macintosh PowerPoint</Application>
  <PresentationFormat>Custom</PresentationFormat>
  <Paragraphs>828</Paragraphs>
  <Slides>95</Slides>
  <Notes>50</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97" baseType="lpstr">
      <vt:lpstr>White</vt:lpstr>
      <vt:lpstr>Equation</vt:lpstr>
      <vt:lpstr>BetterCrypto⋅org</vt:lpstr>
      <vt:lpstr>PowerPoint Presentation</vt:lpstr>
      <vt:lpstr>Reminders for Our Worldwide Friends</vt:lpstr>
      <vt:lpstr>This talk is recorded</vt:lpstr>
      <vt:lpstr>Why better crypto?</vt:lpstr>
      <vt:lpstr>PowerPoint Presentation</vt:lpstr>
      <vt:lpstr>But of course...</vt:lpstr>
      <vt:lpstr>PowerPoint Presentation</vt:lpstr>
      <vt:lpstr>Who (authors of bettercrypto)</vt:lpstr>
      <vt:lpstr>Agenda</vt:lpstr>
      <vt:lpstr>Pieces of History</vt:lpstr>
      <vt:lpstr>Historic ciphers</vt:lpstr>
      <vt:lpstr>Mary Queen of Scots</vt:lpstr>
      <vt:lpstr>Enigma</vt:lpstr>
      <vt:lpstr>BetterCrypto</vt:lpstr>
      <vt:lpstr>Why?</vt:lpstr>
      <vt:lpstr>The Idea</vt:lpstr>
      <vt:lpstr>That’s not…</vt:lpstr>
      <vt:lpstr>In brief</vt:lpstr>
      <vt:lpstr>2 parts</vt:lpstr>
      <vt:lpstr>How to use the bettercrypto guide?</vt:lpstr>
      <vt:lpstr>Crypto in a nutshell</vt:lpstr>
      <vt:lpstr>Goals</vt:lpstr>
      <vt:lpstr>Symmetric Crypto</vt:lpstr>
      <vt:lpstr>Asymmetric Crypto</vt:lpstr>
      <vt:lpstr>Signing</vt:lpstr>
      <vt:lpstr>The asymmetric magic</vt:lpstr>
      <vt:lpstr>Diffie-Helleman</vt:lpstr>
      <vt:lpstr>Ephemeral Diffie-Helleman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Cost of encryption</vt:lpstr>
      <vt:lpstr>Keylengths</vt:lpstr>
      <vt:lpstr>Keylengths</vt:lpstr>
      <vt:lpstr>PowerPoint Presentation</vt:lpstr>
      <vt:lpstr>PowerPoint Presentation</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Encryption</vt:lpstr>
      <vt:lpstr>GPG - Decryption</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The asymmetric magic</vt:lpstr>
      <vt:lpstr>Heartbleed</vt:lpstr>
      <vt:lpstr>ECC</vt:lpstr>
      <vt:lpstr>Some thoughts on ECC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248</cp:revision>
  <cp:lastPrinted>2014-05-28T15:30:58Z</cp:lastPrinted>
  <dcterms:modified xsi:type="dcterms:W3CDTF">2014-06-08T22:02:10Z</dcterms:modified>
</cp:coreProperties>
</file>